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ice" panose="020B0604020202020204" charset="0"/>
      <p:regular r:id="rId13"/>
    </p:embeddedFont>
    <p:embeddedFont>
      <p:font typeface="Consolas" panose="020B0609020204030204" pitchFamily="49" charset="0"/>
      <p:regular r:id="rId14"/>
      <p:bold r:id="rId15"/>
      <p:italic r:id="rId16"/>
      <p:boldItalic r:id="rId17"/>
    </p:embeddedFont>
    <p:embeddedFont>
      <p:font typeface="Lora" pitchFamily="2" charset="0"/>
      <p:regular r:id="rId18"/>
      <p:bold r:id="rId19"/>
      <p:italic r:id="rId2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140" autoAdjust="0"/>
  </p:normalViewPr>
  <p:slideViewPr>
    <p:cSldViewPr snapToGrid="0" snapToObjects="1">
      <p:cViewPr varScale="1">
        <p:scale>
          <a:sx n="78" d="100"/>
          <a:sy n="78" d="100"/>
        </p:scale>
        <p:origin x="12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07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Contrairement à une simple "erreur" (comme la MSE en Deep Learning) qui ne regarde que la précision, la </a:t>
            </a:r>
            <a:r>
              <a:rPr lang="fr-FR" b="1" dirty="0"/>
              <a:t>Log-Marginal </a:t>
            </a:r>
            <a:r>
              <a:rPr lang="fr-FR" b="1" dirty="0" err="1"/>
              <a:t>Likelihood</a:t>
            </a:r>
            <a:r>
              <a:rPr lang="fr-FR" dirty="0"/>
              <a:t> (vraisemblance marginale logarithmique) juge deux choses en même temps :</a:t>
            </a:r>
          </a:p>
          <a:p>
            <a:r>
              <a:rPr lang="fr-FR" b="1" dirty="0"/>
              <a:t>Le Fit :</a:t>
            </a:r>
            <a:r>
              <a:rPr lang="fr-FR" dirty="0"/>
              <a:t> Est-ce que la courbe passe près des points ? (Précision).</a:t>
            </a:r>
          </a:p>
          <a:p>
            <a:r>
              <a:rPr lang="fr-FR" b="1" dirty="0"/>
              <a:t>La Complexité :</a:t>
            </a:r>
            <a:r>
              <a:rPr lang="fr-FR" dirty="0"/>
              <a:t> Est-ce que la courbe est simple ? (Pénalité).</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fr-FR"/>
          </a:p>
        </p:txBody>
      </p:sp>
      <p:sp>
        <p:nvSpPr>
          <p:cNvPr id="3" name="Shape 1"/>
          <p:cNvSpPr/>
          <p:nvPr/>
        </p:nvSpPr>
        <p:spPr>
          <a:xfrm>
            <a:off x="0" y="0"/>
            <a:ext cx="14630400" cy="8229600"/>
          </a:xfrm>
          <a:prstGeom prst="rect">
            <a:avLst/>
          </a:prstGeom>
          <a:solidFill>
            <a:srgbClr val="FCFBF8"/>
          </a:solidFill>
          <a:ln/>
        </p:spPr>
        <p:txBody>
          <a:bodyPr/>
          <a:lstStyle/>
          <a:p>
            <a:endParaRPr lang="fr-F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229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Quantification d'Incertitude par Processus Gaussiens</a:t>
            </a:r>
            <a:endParaRPr lang="en-US" sz="4450" dirty="0"/>
          </a:p>
        </p:txBody>
      </p:sp>
      <p:sp>
        <p:nvSpPr>
          <p:cNvPr id="4" name="Text 1"/>
          <p:cNvSpPr/>
          <p:nvPr/>
        </p:nvSpPr>
        <p:spPr>
          <a:xfrm>
            <a:off x="793790" y="4031218"/>
            <a:ext cx="5922526" cy="354330"/>
          </a:xfrm>
          <a:prstGeom prst="rect">
            <a:avLst/>
          </a:prstGeom>
          <a:noFill/>
          <a:ln/>
        </p:spPr>
        <p:txBody>
          <a:bodyPr wrap="none" lIns="0" tIns="0" rIns="0" bIns="0" rtlCol="0" anchor="t"/>
          <a:lstStyle/>
          <a:p>
            <a:pPr marL="0" indent="0" algn="l">
              <a:lnSpc>
                <a:spcPts val="2750"/>
              </a:lnSpc>
              <a:buNone/>
            </a:pPr>
            <a:r>
              <a:rPr lang="en-US" sz="2200" dirty="0">
                <a:solidFill>
                  <a:srgbClr val="233E32"/>
                </a:solidFill>
                <a:latin typeface="Alice" pitchFamily="34" charset="0"/>
                <a:ea typeface="Alice" pitchFamily="34" charset="-122"/>
                <a:cs typeface="Alice" pitchFamily="34" charset="-120"/>
              </a:rPr>
              <a:t>Projet 1.7 - IA Probabiliste &amp; Machine Learning</a:t>
            </a:r>
            <a:endParaRPr lang="en-US" sz="2200" dirty="0"/>
          </a:p>
        </p:txBody>
      </p:sp>
      <p:sp>
        <p:nvSpPr>
          <p:cNvPr id="5" name="Text 2"/>
          <p:cNvSpPr/>
          <p:nvPr/>
        </p:nvSpPr>
        <p:spPr>
          <a:xfrm>
            <a:off x="793790" y="472571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Auteurs : Selva Vicram, Tiendjeu Yannick, Najmitdinov Alekseï</a:t>
            </a:r>
            <a:endParaRPr lang="en-US" sz="1750" dirty="0"/>
          </a:p>
        </p:txBody>
      </p:sp>
      <p:sp>
        <p:nvSpPr>
          <p:cNvPr id="6" name="Text 3"/>
          <p:cNvSpPr/>
          <p:nvPr/>
        </p:nvSpPr>
        <p:spPr>
          <a:xfrm>
            <a:off x="793790" y="534376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École : EPF Engineering School (2025-2026)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9469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Merci ! Questions ?</a:t>
            </a:r>
            <a:endParaRPr lang="en-US" sz="4450" dirty="0"/>
          </a:p>
        </p:txBody>
      </p:sp>
      <p:sp>
        <p:nvSpPr>
          <p:cNvPr id="4" name="Text 1"/>
          <p:cNvSpPr/>
          <p:nvPr/>
        </p:nvSpPr>
        <p:spPr>
          <a:xfrm>
            <a:off x="793790" y="334363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Nous sommes ravis d'avoir partagé notre travail sur la quantification d'incertitude par processus Gaussiens. Nous sommes ouverts à toutes vos questions et commentaires.</a:t>
            </a:r>
            <a:endParaRPr lang="en-US" sz="1750" dirty="0"/>
          </a:p>
        </p:txBody>
      </p:sp>
      <p:sp>
        <p:nvSpPr>
          <p:cNvPr id="5" name="Text 2"/>
          <p:cNvSpPr/>
          <p:nvPr/>
        </p:nvSpPr>
        <p:spPr>
          <a:xfrm>
            <a:off x="793790" y="468749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Selva Vicram</a:t>
            </a:r>
            <a:endParaRPr lang="en-US" sz="1750" dirty="0"/>
          </a:p>
        </p:txBody>
      </p:sp>
      <p:sp>
        <p:nvSpPr>
          <p:cNvPr id="6" name="Text 3"/>
          <p:cNvSpPr/>
          <p:nvPr/>
        </p:nvSpPr>
        <p:spPr>
          <a:xfrm>
            <a:off x="793790" y="512968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Tiendjeu Yannick</a:t>
            </a:r>
            <a:endParaRPr lang="en-US" sz="1750" dirty="0"/>
          </a:p>
        </p:txBody>
      </p:sp>
      <p:sp>
        <p:nvSpPr>
          <p:cNvPr id="7" name="Text 4"/>
          <p:cNvSpPr/>
          <p:nvPr/>
        </p:nvSpPr>
        <p:spPr>
          <a:xfrm>
            <a:off x="793790" y="557188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Najmitdinov Alekseï</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305" y="689848"/>
            <a:ext cx="6757392" cy="645914"/>
          </a:xfrm>
          <a:prstGeom prst="rect">
            <a:avLst/>
          </a:prstGeom>
          <a:noFill/>
          <a:ln/>
        </p:spPr>
        <p:txBody>
          <a:bodyPr wrap="none" lIns="0" tIns="0" rIns="0" bIns="0" rtlCol="0" anchor="t"/>
          <a:lstStyle/>
          <a:p>
            <a:pPr marL="0" indent="0" algn="l">
              <a:lnSpc>
                <a:spcPts val="5050"/>
              </a:lnSpc>
              <a:buNone/>
            </a:pPr>
            <a:r>
              <a:rPr lang="en-US" sz="4050" dirty="0">
                <a:solidFill>
                  <a:srgbClr val="233E32"/>
                </a:solidFill>
                <a:latin typeface="Alice" pitchFamily="34" charset="0"/>
                <a:ea typeface="Alice" pitchFamily="34" charset="-122"/>
                <a:cs typeface="Alice" pitchFamily="34" charset="-120"/>
              </a:rPr>
              <a:t>Le Problème de l'IA Classique</a:t>
            </a:r>
            <a:endParaRPr lang="en-US" sz="4050" dirty="0"/>
          </a:p>
        </p:txBody>
      </p:sp>
      <p:sp>
        <p:nvSpPr>
          <p:cNvPr id="4" name="Shape 1"/>
          <p:cNvSpPr/>
          <p:nvPr/>
        </p:nvSpPr>
        <p:spPr>
          <a:xfrm>
            <a:off x="723305" y="1645682"/>
            <a:ext cx="3745349" cy="3339703"/>
          </a:xfrm>
          <a:prstGeom prst="roundRect">
            <a:avLst>
              <a:gd name="adj" fmla="val 928"/>
            </a:avLst>
          </a:prstGeom>
          <a:solidFill>
            <a:srgbClr val="F0EDE6"/>
          </a:solidFill>
          <a:ln/>
        </p:spPr>
        <p:txBody>
          <a:bodyPr/>
          <a:lstStyle/>
          <a:p>
            <a:endParaRPr lang="fr-FR"/>
          </a:p>
        </p:txBody>
      </p:sp>
      <p:sp>
        <p:nvSpPr>
          <p:cNvPr id="5" name="Shape 2"/>
          <p:cNvSpPr/>
          <p:nvPr/>
        </p:nvSpPr>
        <p:spPr>
          <a:xfrm>
            <a:off x="929878" y="1852255"/>
            <a:ext cx="619958" cy="619958"/>
          </a:xfrm>
          <a:prstGeom prst="roundRect">
            <a:avLst>
              <a:gd name="adj" fmla="val 14747911"/>
            </a:avLst>
          </a:prstGeom>
          <a:solidFill>
            <a:srgbClr val="1B5F39"/>
          </a:solidFill>
          <a:ln/>
        </p:spPr>
        <p:txBody>
          <a:bodyPr/>
          <a:lstStyle/>
          <a:p>
            <a:endParaRPr lang="fr-FR"/>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376" y="2022753"/>
            <a:ext cx="278963" cy="278963"/>
          </a:xfrm>
          <a:prstGeom prst="rect">
            <a:avLst/>
          </a:prstGeom>
        </p:spPr>
      </p:pic>
      <p:sp>
        <p:nvSpPr>
          <p:cNvPr id="7" name="Text 3"/>
          <p:cNvSpPr/>
          <p:nvPr/>
        </p:nvSpPr>
        <p:spPr>
          <a:xfrm>
            <a:off x="929878" y="2678787"/>
            <a:ext cx="2583418" cy="322898"/>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Excès de Confiance</a:t>
            </a:r>
            <a:endParaRPr lang="en-US" sz="2000" dirty="0"/>
          </a:p>
        </p:txBody>
      </p:sp>
      <p:sp>
        <p:nvSpPr>
          <p:cNvPr id="8" name="Text 4"/>
          <p:cNvSpPr/>
          <p:nvPr/>
        </p:nvSpPr>
        <p:spPr>
          <a:xfrm>
            <a:off x="929878" y="3125629"/>
            <a:ext cx="3332202" cy="1653183"/>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Les réseaux de neurones classiques génèrent des prédictions ponctuelles avec une fausse certitude, même sur des données inconnues ou ambiguës.</a:t>
            </a:r>
            <a:endParaRPr lang="en-US" sz="1600" dirty="0"/>
          </a:p>
        </p:txBody>
      </p:sp>
      <p:sp>
        <p:nvSpPr>
          <p:cNvPr id="9" name="Shape 5"/>
          <p:cNvSpPr/>
          <p:nvPr/>
        </p:nvSpPr>
        <p:spPr>
          <a:xfrm>
            <a:off x="4675227" y="1645682"/>
            <a:ext cx="3745468" cy="3339703"/>
          </a:xfrm>
          <a:prstGeom prst="roundRect">
            <a:avLst>
              <a:gd name="adj" fmla="val 928"/>
            </a:avLst>
          </a:prstGeom>
          <a:solidFill>
            <a:srgbClr val="F0EDE6"/>
          </a:solidFill>
          <a:ln/>
        </p:spPr>
        <p:txBody>
          <a:bodyPr/>
          <a:lstStyle/>
          <a:p>
            <a:endParaRPr lang="fr-FR"/>
          </a:p>
        </p:txBody>
      </p:sp>
      <p:sp>
        <p:nvSpPr>
          <p:cNvPr id="10" name="Shape 6"/>
          <p:cNvSpPr/>
          <p:nvPr/>
        </p:nvSpPr>
        <p:spPr>
          <a:xfrm>
            <a:off x="4881801" y="1852255"/>
            <a:ext cx="619958" cy="619958"/>
          </a:xfrm>
          <a:prstGeom prst="roundRect">
            <a:avLst>
              <a:gd name="adj" fmla="val 14747911"/>
            </a:avLst>
          </a:prstGeom>
          <a:solidFill>
            <a:srgbClr val="1B5F39"/>
          </a:solidFill>
          <a:ln/>
        </p:spPr>
        <p:txBody>
          <a:bodyPr/>
          <a:lstStyle/>
          <a:p>
            <a:endParaRPr lang="fr-FR"/>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2298" y="2022753"/>
            <a:ext cx="278963" cy="278963"/>
          </a:xfrm>
          <a:prstGeom prst="rect">
            <a:avLst/>
          </a:prstGeom>
        </p:spPr>
      </p:pic>
      <p:sp>
        <p:nvSpPr>
          <p:cNvPr id="12" name="Text 7"/>
          <p:cNvSpPr/>
          <p:nvPr/>
        </p:nvSpPr>
        <p:spPr>
          <a:xfrm>
            <a:off x="4881801" y="2678787"/>
            <a:ext cx="2583418" cy="322898"/>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Besoin d'Humilité</a:t>
            </a:r>
            <a:endParaRPr lang="en-US" sz="2000" dirty="0"/>
          </a:p>
        </p:txBody>
      </p:sp>
      <p:sp>
        <p:nvSpPr>
          <p:cNvPr id="13" name="Text 8"/>
          <p:cNvSpPr/>
          <p:nvPr/>
        </p:nvSpPr>
        <p:spPr>
          <a:xfrm>
            <a:off x="4881801" y="3125629"/>
            <a:ext cx="3332321" cy="1322546"/>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Il est crucial de construire un modèle "honnête" capable d'admettre son ignorance ou de signaler un manque de fiabilité.</a:t>
            </a:r>
            <a:endParaRPr lang="en-US" sz="1600" dirty="0"/>
          </a:p>
        </p:txBody>
      </p:sp>
      <p:sp>
        <p:nvSpPr>
          <p:cNvPr id="14" name="Shape 9"/>
          <p:cNvSpPr/>
          <p:nvPr/>
        </p:nvSpPr>
        <p:spPr>
          <a:xfrm>
            <a:off x="723305" y="5191958"/>
            <a:ext cx="7697391" cy="2347793"/>
          </a:xfrm>
          <a:prstGeom prst="roundRect">
            <a:avLst>
              <a:gd name="adj" fmla="val 1320"/>
            </a:avLst>
          </a:prstGeom>
          <a:solidFill>
            <a:srgbClr val="F0EDE6"/>
          </a:solidFill>
          <a:ln/>
        </p:spPr>
        <p:txBody>
          <a:bodyPr/>
          <a:lstStyle/>
          <a:p>
            <a:endParaRPr lang="fr-FR"/>
          </a:p>
        </p:txBody>
      </p:sp>
      <p:sp>
        <p:nvSpPr>
          <p:cNvPr id="15" name="Shape 10"/>
          <p:cNvSpPr/>
          <p:nvPr/>
        </p:nvSpPr>
        <p:spPr>
          <a:xfrm>
            <a:off x="929878" y="5398532"/>
            <a:ext cx="619958" cy="619958"/>
          </a:xfrm>
          <a:prstGeom prst="roundRect">
            <a:avLst>
              <a:gd name="adj" fmla="val 14747911"/>
            </a:avLst>
          </a:prstGeom>
          <a:solidFill>
            <a:srgbClr val="1B5F39"/>
          </a:solidFill>
          <a:ln/>
        </p:spPr>
        <p:txBody>
          <a:bodyPr/>
          <a:lstStyle/>
          <a:p>
            <a:endParaRPr lang="fr-FR"/>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376" y="5569029"/>
            <a:ext cx="278963" cy="278963"/>
          </a:xfrm>
          <a:prstGeom prst="rect">
            <a:avLst/>
          </a:prstGeom>
        </p:spPr>
      </p:pic>
      <p:sp>
        <p:nvSpPr>
          <p:cNvPr id="17" name="Text 11"/>
          <p:cNvSpPr/>
          <p:nvPr/>
        </p:nvSpPr>
        <p:spPr>
          <a:xfrm>
            <a:off x="929878" y="6225064"/>
            <a:ext cx="2583418" cy="322898"/>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Estimation du Risque</a:t>
            </a:r>
            <a:endParaRPr lang="en-US" sz="2000" dirty="0"/>
          </a:p>
        </p:txBody>
      </p:sp>
      <p:sp>
        <p:nvSpPr>
          <p:cNvPr id="18" name="Text 12"/>
          <p:cNvSpPr/>
          <p:nvPr/>
        </p:nvSpPr>
        <p:spPr>
          <a:xfrm>
            <a:off x="929878" y="6671905"/>
            <a:ext cx="7284244" cy="661273"/>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Notre objectif est de passer d'une simple prédiction à une estimation robuste et quantifiable du risque associé à cette prédiction.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962" y="596384"/>
            <a:ext cx="7844076" cy="1160859"/>
          </a:xfrm>
          <a:prstGeom prst="rect">
            <a:avLst/>
          </a:prstGeom>
          <a:noFill/>
          <a:ln/>
        </p:spPr>
        <p:txBody>
          <a:bodyPr wrap="square" lIns="0" tIns="0" rIns="0" bIns="0" rtlCol="0" anchor="t"/>
          <a:lstStyle/>
          <a:p>
            <a:pPr marL="0" indent="0" algn="l">
              <a:lnSpc>
                <a:spcPts val="4550"/>
              </a:lnSpc>
              <a:buNone/>
            </a:pPr>
            <a:r>
              <a:rPr lang="en-US" sz="3650" dirty="0">
                <a:solidFill>
                  <a:srgbClr val="233E32"/>
                </a:solidFill>
                <a:latin typeface="Alice" pitchFamily="34" charset="0"/>
                <a:ea typeface="Alice" pitchFamily="34" charset="-122"/>
                <a:cs typeface="Alice" pitchFamily="34" charset="-120"/>
              </a:rPr>
              <a:t>Notre Solution : Le Processus Gaussien</a:t>
            </a:r>
            <a:endParaRPr lang="en-US" sz="3650" dirty="0"/>
          </a:p>
        </p:txBody>
      </p:sp>
      <p:sp>
        <p:nvSpPr>
          <p:cNvPr id="4" name="Text 1"/>
          <p:cNvSpPr/>
          <p:nvPr/>
        </p:nvSpPr>
        <p:spPr>
          <a:xfrm>
            <a:off x="649962" y="2035731"/>
            <a:ext cx="7844076" cy="594360"/>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Le Processus Gaussien (GP) offre une approche bayésienne puissante pour modéliser non seulement les prédictions, mais aussi leur incertitude inhérente.</a:t>
            </a:r>
            <a:endParaRPr lang="en-US" sz="1450" dirty="0"/>
          </a:p>
        </p:txBody>
      </p:sp>
      <p:sp>
        <p:nvSpPr>
          <p:cNvPr id="5" name="Shape 2"/>
          <p:cNvSpPr/>
          <p:nvPr/>
        </p:nvSpPr>
        <p:spPr>
          <a:xfrm>
            <a:off x="649962" y="2838926"/>
            <a:ext cx="3829169" cy="2601516"/>
          </a:xfrm>
          <a:prstGeom prst="roundRect">
            <a:avLst>
              <a:gd name="adj" fmla="val 4218"/>
            </a:avLst>
          </a:prstGeom>
          <a:solidFill>
            <a:srgbClr val="FCFBF8"/>
          </a:solidFill>
          <a:ln w="22860">
            <a:solidFill>
              <a:srgbClr val="D6D3CC"/>
            </a:solidFill>
            <a:prstDash val="solid"/>
          </a:ln>
        </p:spPr>
        <p:txBody>
          <a:bodyPr/>
          <a:lstStyle/>
          <a:p>
            <a:endParaRPr lang="fr-FR"/>
          </a:p>
        </p:txBody>
      </p:sp>
      <p:sp>
        <p:nvSpPr>
          <p:cNvPr id="6" name="Shape 3"/>
          <p:cNvSpPr/>
          <p:nvPr/>
        </p:nvSpPr>
        <p:spPr>
          <a:xfrm>
            <a:off x="627102" y="2838926"/>
            <a:ext cx="91440" cy="2601516"/>
          </a:xfrm>
          <a:prstGeom prst="roundRect">
            <a:avLst>
              <a:gd name="adj" fmla="val 30468"/>
            </a:avLst>
          </a:prstGeom>
          <a:solidFill>
            <a:srgbClr val="1B5F39"/>
          </a:solidFill>
          <a:ln/>
        </p:spPr>
        <p:txBody>
          <a:bodyPr/>
          <a:lstStyle/>
          <a:p>
            <a:endParaRPr lang="fr-FR"/>
          </a:p>
        </p:txBody>
      </p:sp>
      <p:sp>
        <p:nvSpPr>
          <p:cNvPr id="7" name="Text 4"/>
          <p:cNvSpPr/>
          <p:nvPr/>
        </p:nvSpPr>
        <p:spPr>
          <a:xfrm>
            <a:off x="927021" y="3047405"/>
            <a:ext cx="2321600" cy="290155"/>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Approche Bayésienne</a:t>
            </a:r>
            <a:endParaRPr lang="en-US" sz="1800" dirty="0"/>
          </a:p>
        </p:txBody>
      </p:sp>
      <p:sp>
        <p:nvSpPr>
          <p:cNvPr id="8" name="Text 5"/>
          <p:cNvSpPr/>
          <p:nvPr/>
        </p:nvSpPr>
        <p:spPr>
          <a:xfrm>
            <a:off x="927021" y="3448883"/>
            <a:ext cx="3343632" cy="1783080"/>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Contrairement aux modèles classiques qui apprennent des paramètres spécifiques, un GP apprend une distribution complète sur des fonctions, capturant ainsi la variabilité.</a:t>
            </a:r>
            <a:endParaRPr lang="en-US" sz="1450" dirty="0"/>
          </a:p>
        </p:txBody>
      </p:sp>
      <p:sp>
        <p:nvSpPr>
          <p:cNvPr id="9" name="Shape 6"/>
          <p:cNvSpPr/>
          <p:nvPr/>
        </p:nvSpPr>
        <p:spPr>
          <a:xfrm>
            <a:off x="4664750" y="2838926"/>
            <a:ext cx="3829288" cy="2601516"/>
          </a:xfrm>
          <a:prstGeom prst="roundRect">
            <a:avLst>
              <a:gd name="adj" fmla="val 4218"/>
            </a:avLst>
          </a:prstGeom>
          <a:solidFill>
            <a:srgbClr val="FCFBF8"/>
          </a:solidFill>
          <a:ln w="22860">
            <a:solidFill>
              <a:srgbClr val="D6D3CC"/>
            </a:solidFill>
            <a:prstDash val="solid"/>
          </a:ln>
        </p:spPr>
        <p:txBody>
          <a:bodyPr/>
          <a:lstStyle/>
          <a:p>
            <a:endParaRPr lang="fr-FR"/>
          </a:p>
        </p:txBody>
      </p:sp>
      <p:sp>
        <p:nvSpPr>
          <p:cNvPr id="10" name="Shape 7"/>
          <p:cNvSpPr/>
          <p:nvPr/>
        </p:nvSpPr>
        <p:spPr>
          <a:xfrm>
            <a:off x="4641890" y="2838926"/>
            <a:ext cx="91440" cy="2601516"/>
          </a:xfrm>
          <a:prstGeom prst="roundRect">
            <a:avLst>
              <a:gd name="adj" fmla="val 30468"/>
            </a:avLst>
          </a:prstGeom>
          <a:solidFill>
            <a:srgbClr val="1B5F39"/>
          </a:solidFill>
          <a:ln/>
        </p:spPr>
        <p:txBody>
          <a:bodyPr/>
          <a:lstStyle/>
          <a:p>
            <a:endParaRPr lang="fr-FR"/>
          </a:p>
        </p:txBody>
      </p:sp>
      <p:sp>
        <p:nvSpPr>
          <p:cNvPr id="11" name="Text 8"/>
          <p:cNvSpPr/>
          <p:nvPr/>
        </p:nvSpPr>
        <p:spPr>
          <a:xfrm>
            <a:off x="4941808" y="3047405"/>
            <a:ext cx="2321600" cy="290155"/>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Définition Précise</a:t>
            </a:r>
            <a:endParaRPr lang="en-US" sz="1800" dirty="0"/>
          </a:p>
        </p:txBody>
      </p:sp>
      <p:sp>
        <p:nvSpPr>
          <p:cNvPr id="12" name="Text 9"/>
          <p:cNvSpPr/>
          <p:nvPr/>
        </p:nvSpPr>
        <p:spPr>
          <a:xfrm>
            <a:off x="4941808" y="3448883"/>
            <a:ext cx="3343751" cy="1485900"/>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Pour tout point </a:t>
            </a:r>
            <a:r>
              <a:rPr lang="en-US" sz="1450" i="1" dirty="0">
                <a:solidFill>
                  <a:srgbClr val="2C2821"/>
                </a:solidFill>
                <a:latin typeface="Lora" pitchFamily="34" charset="0"/>
                <a:ea typeface="Lora" pitchFamily="34" charset="-122"/>
                <a:cs typeface="Lora" pitchFamily="34" charset="-120"/>
              </a:rPr>
              <a:t>x</a:t>
            </a:r>
            <a:r>
              <a:rPr lang="en-US" sz="1450" dirty="0">
                <a:solidFill>
                  <a:srgbClr val="2C2821"/>
                </a:solidFill>
                <a:latin typeface="Lora" pitchFamily="34" charset="0"/>
                <a:ea typeface="Lora" pitchFamily="34" charset="-122"/>
                <a:cs typeface="Lora" pitchFamily="34" charset="-120"/>
              </a:rPr>
              <a:t>, la sortie </a:t>
            </a:r>
            <a:r>
              <a:rPr lang="en-US" sz="1450" i="1" dirty="0">
                <a:solidFill>
                  <a:srgbClr val="2C2821"/>
                </a:solidFill>
                <a:latin typeface="Lora" pitchFamily="34" charset="0"/>
                <a:ea typeface="Lora" pitchFamily="34" charset="-122"/>
                <a:cs typeface="Lora" pitchFamily="34" charset="-120"/>
              </a:rPr>
              <a:t>f(x)</a:t>
            </a:r>
            <a:r>
              <a:rPr lang="en-US" sz="1450" dirty="0">
                <a:solidFill>
                  <a:srgbClr val="2C2821"/>
                </a:solidFill>
                <a:latin typeface="Lora" pitchFamily="34" charset="0"/>
                <a:ea typeface="Lora" pitchFamily="34" charset="-122"/>
                <a:cs typeface="Lora" pitchFamily="34" charset="-120"/>
              </a:rPr>
              <a:t> est une distribution gaussienne caractérisée par une moyenne (la prédiction) et une covariance (l'incertitude).</a:t>
            </a:r>
            <a:endParaRPr lang="en-US" sz="1450" dirty="0"/>
          </a:p>
        </p:txBody>
      </p:sp>
      <p:sp>
        <p:nvSpPr>
          <p:cNvPr id="13" name="Shape 10"/>
          <p:cNvSpPr/>
          <p:nvPr/>
        </p:nvSpPr>
        <p:spPr>
          <a:xfrm>
            <a:off x="649962" y="5626060"/>
            <a:ext cx="3829169" cy="2007156"/>
          </a:xfrm>
          <a:prstGeom prst="roundRect">
            <a:avLst>
              <a:gd name="adj" fmla="val 5467"/>
            </a:avLst>
          </a:prstGeom>
          <a:solidFill>
            <a:srgbClr val="FCFBF8"/>
          </a:solidFill>
          <a:ln w="22860">
            <a:solidFill>
              <a:srgbClr val="D6D3CC"/>
            </a:solidFill>
            <a:prstDash val="solid"/>
          </a:ln>
        </p:spPr>
        <p:txBody>
          <a:bodyPr/>
          <a:lstStyle/>
          <a:p>
            <a:endParaRPr lang="fr-FR"/>
          </a:p>
        </p:txBody>
      </p:sp>
      <p:sp>
        <p:nvSpPr>
          <p:cNvPr id="14" name="Shape 11"/>
          <p:cNvSpPr/>
          <p:nvPr/>
        </p:nvSpPr>
        <p:spPr>
          <a:xfrm>
            <a:off x="627102" y="5626060"/>
            <a:ext cx="91440" cy="2007156"/>
          </a:xfrm>
          <a:prstGeom prst="roundRect">
            <a:avLst>
              <a:gd name="adj" fmla="val 30468"/>
            </a:avLst>
          </a:prstGeom>
          <a:solidFill>
            <a:srgbClr val="1B5F39"/>
          </a:solidFill>
          <a:ln/>
        </p:spPr>
        <p:txBody>
          <a:bodyPr/>
          <a:lstStyle/>
          <a:p>
            <a:endParaRPr lang="fr-FR"/>
          </a:p>
        </p:txBody>
      </p:sp>
      <p:sp>
        <p:nvSpPr>
          <p:cNvPr id="15" name="Text 12"/>
          <p:cNvSpPr/>
          <p:nvPr/>
        </p:nvSpPr>
        <p:spPr>
          <a:xfrm>
            <a:off x="927021" y="5834539"/>
            <a:ext cx="2321600" cy="290155"/>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Avantage Clé</a:t>
            </a:r>
            <a:endParaRPr lang="en-US" sz="1800" dirty="0"/>
          </a:p>
        </p:txBody>
      </p:sp>
      <p:sp>
        <p:nvSpPr>
          <p:cNvPr id="16" name="Text 13"/>
          <p:cNvSpPr/>
          <p:nvPr/>
        </p:nvSpPr>
        <p:spPr>
          <a:xfrm>
            <a:off x="927021" y="6236018"/>
            <a:ext cx="3343632" cy="1188720"/>
          </a:xfrm>
          <a:prstGeom prst="rect">
            <a:avLst/>
          </a:prstGeom>
          <a:noFill/>
          <a:ln/>
        </p:spPr>
        <p:txBody>
          <a:bodyPr wrap="squar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Le GP modélise naturellement l'incertitude épistémique (due au manque de données) et l'incertitude aléatoire (due au bruit inhérent).</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7453"/>
          </a:xfrm>
          <a:prstGeom prst="rect">
            <a:avLst/>
          </a:prstGeom>
        </p:spPr>
      </p:pic>
      <p:sp>
        <p:nvSpPr>
          <p:cNvPr id="3" name="Text 0"/>
          <p:cNvSpPr/>
          <p:nvPr/>
        </p:nvSpPr>
        <p:spPr>
          <a:xfrm>
            <a:off x="693658" y="3023473"/>
            <a:ext cx="8834318" cy="619363"/>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Cœur Mathématique : Le Noyau (Kernel)</a:t>
            </a:r>
            <a:endParaRPr lang="en-US" sz="3900" dirty="0"/>
          </a:p>
        </p:txBody>
      </p:sp>
      <p:sp>
        <p:nvSpPr>
          <p:cNvPr id="4" name="Text 1"/>
          <p:cNvSpPr/>
          <p:nvPr/>
        </p:nvSpPr>
        <p:spPr>
          <a:xfrm>
            <a:off x="693658" y="3940016"/>
            <a:ext cx="13243084" cy="634365"/>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Le choix du noyau est fondamental car il définit la similarité entre les points de données et influence directement la forme de la fonction apprise par le GP.</a:t>
            </a:r>
            <a:endParaRPr lang="en-US" sz="1550" dirty="0"/>
          </a:p>
        </p:txBody>
      </p:sp>
      <p:pic>
        <p:nvPicPr>
          <p:cNvPr id="5" name="Image 1" descr="preencoded.png"/>
          <p:cNvPicPr>
            <a:picLocks noChangeAspect="1"/>
          </p:cNvPicPr>
          <p:nvPr/>
        </p:nvPicPr>
        <p:blipFill>
          <a:blip r:embed="rId4"/>
          <a:stretch>
            <a:fillRect/>
          </a:stretch>
        </p:blipFill>
        <p:spPr>
          <a:xfrm>
            <a:off x="693658" y="4797266"/>
            <a:ext cx="6621542" cy="792718"/>
          </a:xfrm>
          <a:prstGeom prst="rect">
            <a:avLst/>
          </a:prstGeom>
        </p:spPr>
      </p:pic>
      <p:sp>
        <p:nvSpPr>
          <p:cNvPr id="6" name="Text 2"/>
          <p:cNvSpPr/>
          <p:nvPr/>
        </p:nvSpPr>
        <p:spPr>
          <a:xfrm>
            <a:off x="891778" y="5788104"/>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Kernel RBF</a:t>
            </a:r>
            <a:endParaRPr lang="en-US" sz="1950" dirty="0"/>
          </a:p>
        </p:txBody>
      </p:sp>
      <p:sp>
        <p:nvSpPr>
          <p:cNvPr id="7" name="Text 3"/>
          <p:cNvSpPr/>
          <p:nvPr/>
        </p:nvSpPr>
        <p:spPr>
          <a:xfrm>
            <a:off x="891778" y="6216610"/>
            <a:ext cx="6225302" cy="1268730"/>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Le noyau à fonction de base radiale (RBF) suppose que les points proches doivent avoir des sorties corrélées, contrôlant ainsi la "douceur" et la régularité de la fonction apprise. Il capture les relations lisses.</a:t>
            </a:r>
            <a:endParaRPr lang="en-US" sz="1550" dirty="0"/>
          </a:p>
        </p:txBody>
      </p:sp>
      <p:pic>
        <p:nvPicPr>
          <p:cNvPr id="8" name="Image 2" descr="preencoded.png"/>
          <p:cNvPicPr>
            <a:picLocks noChangeAspect="1"/>
          </p:cNvPicPr>
          <p:nvPr/>
        </p:nvPicPr>
        <p:blipFill>
          <a:blip r:embed="rId5"/>
          <a:stretch>
            <a:fillRect/>
          </a:stretch>
        </p:blipFill>
        <p:spPr>
          <a:xfrm>
            <a:off x="7315200" y="4797266"/>
            <a:ext cx="6621542" cy="792718"/>
          </a:xfrm>
          <a:prstGeom prst="rect">
            <a:avLst/>
          </a:prstGeom>
        </p:spPr>
      </p:pic>
      <p:sp>
        <p:nvSpPr>
          <p:cNvPr id="9" name="Text 4"/>
          <p:cNvSpPr/>
          <p:nvPr/>
        </p:nvSpPr>
        <p:spPr>
          <a:xfrm>
            <a:off x="7513320" y="5788104"/>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White Kernel</a:t>
            </a:r>
            <a:endParaRPr lang="en-US" sz="1950" dirty="0"/>
          </a:p>
        </p:txBody>
      </p:sp>
      <p:sp>
        <p:nvSpPr>
          <p:cNvPr id="10" name="Text 5"/>
          <p:cNvSpPr/>
          <p:nvPr/>
        </p:nvSpPr>
        <p:spPr>
          <a:xfrm>
            <a:off x="7513320" y="6216610"/>
            <a:ext cx="6225302" cy="951548"/>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Le noyau blanc ajoute un terme de bruit diagonal à la matrice de covariance (</a:t>
            </a:r>
            <a:r>
              <a:rPr lang="en-US" sz="1550" i="1" dirty="0">
                <a:solidFill>
                  <a:srgbClr val="2C2821"/>
                </a:solidFill>
                <a:latin typeface="Lora" pitchFamily="34" charset="0"/>
                <a:ea typeface="Lora" pitchFamily="34" charset="-122"/>
                <a:cs typeface="Lora" pitchFamily="34" charset="-120"/>
              </a:rPr>
              <a:t>K + \sigma^2 I</a:t>
            </a:r>
            <a:r>
              <a:rPr lang="en-US" sz="1550" dirty="0">
                <a:solidFill>
                  <a:srgbClr val="2C2821"/>
                </a:solidFill>
                <a:latin typeface="Lora" pitchFamily="34" charset="0"/>
                <a:ea typeface="Lora" pitchFamily="34" charset="-122"/>
                <a:cs typeface="Lora" pitchFamily="34" charset="-120"/>
              </a:rPr>
              <a:t>). Il est essentiel pour modéliser le bruit des mesures et éviter le surapprentissage des capteurs bruyants.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9610" y="1329333"/>
            <a:ext cx="7361515" cy="615672"/>
          </a:xfrm>
          <a:prstGeom prst="rect">
            <a:avLst/>
          </a:prstGeom>
          <a:noFill/>
          <a:ln/>
        </p:spPr>
        <p:txBody>
          <a:bodyPr wrap="none" lIns="0" tIns="0" rIns="0" bIns="0" rtlCol="0" anchor="t"/>
          <a:lstStyle/>
          <a:p>
            <a:pPr marL="0" indent="0" algn="l">
              <a:lnSpc>
                <a:spcPts val="4800"/>
              </a:lnSpc>
              <a:buNone/>
            </a:pPr>
            <a:r>
              <a:rPr lang="en-US" sz="3850" dirty="0">
                <a:solidFill>
                  <a:srgbClr val="233E32"/>
                </a:solidFill>
                <a:latin typeface="Alice" pitchFamily="34" charset="0"/>
                <a:ea typeface="Alice" pitchFamily="34" charset="-122"/>
                <a:cs typeface="Alice" pitchFamily="34" charset="-120"/>
              </a:rPr>
              <a:t>Choix Techniques &amp; Architecture</a:t>
            </a:r>
            <a:endParaRPr lang="en-US" sz="3850" dirty="0"/>
          </a:p>
        </p:txBody>
      </p:sp>
      <p:sp>
        <p:nvSpPr>
          <p:cNvPr id="4" name="Text 1"/>
          <p:cNvSpPr/>
          <p:nvPr/>
        </p:nvSpPr>
        <p:spPr>
          <a:xfrm>
            <a:off x="689610" y="2240518"/>
            <a:ext cx="7764780" cy="630555"/>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Le choix de l'implémentation a été guidé par un équilibre entre la performance de calcul et la rigueur de l'inférence pour notre contexte pédagogique.</a:t>
            </a:r>
            <a:endParaRPr lang="en-US" sz="1550" dirty="0"/>
          </a:p>
        </p:txBody>
      </p:sp>
      <p:sp>
        <p:nvSpPr>
          <p:cNvPr id="5" name="Text 2"/>
          <p:cNvSpPr/>
          <p:nvPr/>
        </p:nvSpPr>
        <p:spPr>
          <a:xfrm>
            <a:off x="689610" y="3289578"/>
            <a:ext cx="3026926" cy="369332"/>
          </a:xfrm>
          <a:prstGeom prst="rect">
            <a:avLst/>
          </a:prstGeom>
          <a:noFill/>
          <a:ln/>
        </p:spPr>
        <p:txBody>
          <a:bodyPr wrap="none" lIns="0" tIns="0" rIns="0" bIns="0" rtlCol="0" anchor="t"/>
          <a:lstStyle/>
          <a:p>
            <a:pPr marL="0" indent="0" algn="l">
              <a:lnSpc>
                <a:spcPts val="2900"/>
              </a:lnSpc>
              <a:buNone/>
            </a:pPr>
            <a:r>
              <a:rPr lang="en-US" sz="2300" dirty="0">
                <a:solidFill>
                  <a:srgbClr val="233E32"/>
                </a:solidFill>
                <a:latin typeface="Alice" pitchFamily="34" charset="0"/>
                <a:ea typeface="Alice" pitchFamily="34" charset="-122"/>
                <a:cs typeface="Alice" pitchFamily="34" charset="-120"/>
              </a:rPr>
              <a:t>Pourquoi Scikit-Learn?</a:t>
            </a:r>
            <a:endParaRPr lang="en-US" sz="2300" dirty="0"/>
          </a:p>
        </p:txBody>
      </p:sp>
      <p:sp>
        <p:nvSpPr>
          <p:cNvPr id="6" name="Text 3"/>
          <p:cNvSpPr/>
          <p:nvPr/>
        </p:nvSpPr>
        <p:spPr>
          <a:xfrm>
            <a:off x="689610" y="3855839"/>
            <a:ext cx="3642122"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Méthode d'inférence: Exacte (Algèbre linéaire pure).</a:t>
            </a:r>
            <a:endParaRPr lang="en-US" sz="1550" dirty="0"/>
          </a:p>
        </p:txBody>
      </p:sp>
      <p:sp>
        <p:nvSpPr>
          <p:cNvPr id="7" name="Text 4"/>
          <p:cNvSpPr/>
          <p:nvPr/>
        </p:nvSpPr>
        <p:spPr>
          <a:xfrm>
            <a:off x="689610" y="4555331"/>
            <a:ext cx="3642122" cy="1576388"/>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Justification: Idéal pour des démonstrations pédagogiques rigoureuses et des datasets de taille modérée (&lt; 1k points), garantissant une précision maximale.</a:t>
            </a:r>
            <a:endParaRPr lang="en-US" sz="1550" dirty="0"/>
          </a:p>
        </p:txBody>
      </p:sp>
      <p:sp>
        <p:nvSpPr>
          <p:cNvPr id="8" name="Text 5"/>
          <p:cNvSpPr/>
          <p:nvPr/>
        </p:nvSpPr>
        <p:spPr>
          <a:xfrm>
            <a:off x="689610" y="6200656"/>
            <a:ext cx="3642122"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Simplicité: Facilité d'intégration et d'utilisation pour l'apprentissage.</a:t>
            </a:r>
            <a:endParaRPr lang="en-US" sz="1550" dirty="0"/>
          </a:p>
        </p:txBody>
      </p:sp>
      <p:sp>
        <p:nvSpPr>
          <p:cNvPr id="9" name="Text 6"/>
          <p:cNvSpPr/>
          <p:nvPr/>
        </p:nvSpPr>
        <p:spPr>
          <a:xfrm>
            <a:off x="4819888" y="3289578"/>
            <a:ext cx="3322320" cy="369332"/>
          </a:xfrm>
          <a:prstGeom prst="rect">
            <a:avLst/>
          </a:prstGeom>
          <a:noFill/>
          <a:ln/>
        </p:spPr>
        <p:txBody>
          <a:bodyPr wrap="none" lIns="0" tIns="0" rIns="0" bIns="0" rtlCol="0" anchor="t"/>
          <a:lstStyle/>
          <a:p>
            <a:pPr marL="0" indent="0" algn="l">
              <a:lnSpc>
                <a:spcPts val="2900"/>
              </a:lnSpc>
              <a:buNone/>
            </a:pPr>
            <a:r>
              <a:rPr lang="en-US" sz="2300" dirty="0">
                <a:solidFill>
                  <a:srgbClr val="233E32"/>
                </a:solidFill>
                <a:latin typeface="Alice" pitchFamily="34" charset="0"/>
                <a:ea typeface="Alice" pitchFamily="34" charset="-122"/>
                <a:cs typeface="Alice" pitchFamily="34" charset="-120"/>
              </a:rPr>
              <a:t>Contraste avec GPyTorch</a:t>
            </a:r>
            <a:endParaRPr lang="en-US" sz="2300" dirty="0"/>
          </a:p>
        </p:txBody>
      </p:sp>
      <p:sp>
        <p:nvSpPr>
          <p:cNvPr id="10" name="Text 7"/>
          <p:cNvSpPr/>
          <p:nvPr/>
        </p:nvSpPr>
        <p:spPr>
          <a:xfrm>
            <a:off x="4819888" y="3855839"/>
            <a:ext cx="3642122" cy="63055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Méthode d'inférence: Approximations variationnelles (VI).</a:t>
            </a:r>
            <a:endParaRPr lang="en-US" sz="1550" dirty="0"/>
          </a:p>
        </p:txBody>
      </p:sp>
      <p:sp>
        <p:nvSpPr>
          <p:cNvPr id="11" name="Text 8"/>
          <p:cNvSpPr/>
          <p:nvPr/>
        </p:nvSpPr>
        <p:spPr>
          <a:xfrm>
            <a:off x="4819888" y="4555331"/>
            <a:ext cx="3642122" cy="945833"/>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Utilisation: Nécessaire pour les Big Data où l'inférence exacte devient trop coûteuse en calcul.</a:t>
            </a:r>
            <a:endParaRPr lang="en-US" sz="1550" dirty="0"/>
          </a:p>
        </p:txBody>
      </p:sp>
      <p:sp>
        <p:nvSpPr>
          <p:cNvPr id="12" name="Text 9"/>
          <p:cNvSpPr/>
          <p:nvPr/>
        </p:nvSpPr>
        <p:spPr>
          <a:xfrm>
            <a:off x="4819888" y="5570101"/>
            <a:ext cx="3642122" cy="1261110"/>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C2821"/>
                </a:solidFill>
                <a:latin typeface="Lora" pitchFamily="34" charset="0"/>
                <a:ea typeface="Lora" pitchFamily="34" charset="-122"/>
                <a:cs typeface="Lora" pitchFamily="34" charset="-120"/>
              </a:rPr>
              <a:t>Complexité: Requiert des GPU et une configuration plus avancée, moins adaptée à une exploration didactique initiale.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796" y="634008"/>
            <a:ext cx="5226368" cy="585549"/>
          </a:xfrm>
          <a:prstGeom prst="rect">
            <a:avLst/>
          </a:prstGeom>
          <a:noFill/>
          <a:ln/>
        </p:spPr>
        <p:txBody>
          <a:bodyPr wrap="none" lIns="0" tIns="0" rIns="0" bIns="0" rtlCol="0" anchor="t"/>
          <a:lstStyle/>
          <a:p>
            <a:pPr marL="0" indent="0" algn="l">
              <a:lnSpc>
                <a:spcPts val="4600"/>
              </a:lnSpc>
              <a:buNone/>
            </a:pPr>
            <a:r>
              <a:rPr lang="en-US" sz="3650" dirty="0">
                <a:solidFill>
                  <a:srgbClr val="233E32"/>
                </a:solidFill>
                <a:latin typeface="Alice" pitchFamily="34" charset="0"/>
                <a:ea typeface="Alice" pitchFamily="34" charset="-122"/>
                <a:cs typeface="Alice" pitchFamily="34" charset="-120"/>
              </a:rPr>
              <a:t>Implémentation du Code</a:t>
            </a:r>
            <a:endParaRPr lang="en-US" sz="3650" dirty="0"/>
          </a:p>
        </p:txBody>
      </p:sp>
      <p:sp>
        <p:nvSpPr>
          <p:cNvPr id="4" name="Text 1"/>
          <p:cNvSpPr/>
          <p:nvPr/>
        </p:nvSpPr>
        <p:spPr>
          <a:xfrm>
            <a:off x="655796" y="1500545"/>
            <a:ext cx="7832408" cy="599599"/>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Notre stack technique est centrée sur des outils Python robustes, permettant une implémentation claire et une visualisation efficace des processus Gaussiens.</a:t>
            </a:r>
            <a:endParaRPr lang="en-US" sz="1450" dirty="0"/>
          </a:p>
        </p:txBody>
      </p:sp>
      <p:sp>
        <p:nvSpPr>
          <p:cNvPr id="5" name="Text 2"/>
          <p:cNvSpPr/>
          <p:nvPr/>
        </p:nvSpPr>
        <p:spPr>
          <a:xfrm>
            <a:off x="655796" y="2310884"/>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01</a:t>
            </a:r>
            <a:endParaRPr lang="en-US" sz="1450" dirty="0"/>
          </a:p>
        </p:txBody>
      </p:sp>
      <p:sp>
        <p:nvSpPr>
          <p:cNvPr id="6" name="Shape 3"/>
          <p:cNvSpPr/>
          <p:nvPr/>
        </p:nvSpPr>
        <p:spPr>
          <a:xfrm>
            <a:off x="655796" y="2606397"/>
            <a:ext cx="3822502" cy="22860"/>
          </a:xfrm>
          <a:prstGeom prst="rect">
            <a:avLst/>
          </a:prstGeom>
          <a:solidFill>
            <a:srgbClr val="1B5F39"/>
          </a:solidFill>
          <a:ln/>
        </p:spPr>
        <p:txBody>
          <a:bodyPr/>
          <a:lstStyle/>
          <a:p>
            <a:endParaRPr lang="fr-FR"/>
          </a:p>
        </p:txBody>
      </p:sp>
      <p:sp>
        <p:nvSpPr>
          <p:cNvPr id="7" name="Text 4"/>
          <p:cNvSpPr/>
          <p:nvPr/>
        </p:nvSpPr>
        <p:spPr>
          <a:xfrm>
            <a:off x="655796" y="2745700"/>
            <a:ext cx="2829163" cy="292656"/>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Langage &amp; Environnement</a:t>
            </a:r>
            <a:endParaRPr lang="en-US" sz="1800" dirty="0"/>
          </a:p>
        </p:txBody>
      </p:sp>
      <p:sp>
        <p:nvSpPr>
          <p:cNvPr id="8" name="Text 5"/>
          <p:cNvSpPr/>
          <p:nvPr/>
        </p:nvSpPr>
        <p:spPr>
          <a:xfrm>
            <a:off x="655796" y="3150751"/>
            <a:ext cx="3822502" cy="899398"/>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Nous avons utilisé Python 3.8+ pour sa polyvalence et son vaste écosystème de bibliothèques scientifiques.</a:t>
            </a:r>
            <a:endParaRPr lang="en-US" sz="1450" dirty="0"/>
          </a:p>
        </p:txBody>
      </p:sp>
      <p:sp>
        <p:nvSpPr>
          <p:cNvPr id="9" name="Text 6"/>
          <p:cNvSpPr/>
          <p:nvPr/>
        </p:nvSpPr>
        <p:spPr>
          <a:xfrm>
            <a:off x="4665583" y="2310884"/>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02</a:t>
            </a:r>
            <a:endParaRPr lang="en-US" sz="1450" dirty="0"/>
          </a:p>
        </p:txBody>
      </p:sp>
      <p:sp>
        <p:nvSpPr>
          <p:cNvPr id="10" name="Shape 7"/>
          <p:cNvSpPr/>
          <p:nvPr/>
        </p:nvSpPr>
        <p:spPr>
          <a:xfrm>
            <a:off x="4665583" y="2606397"/>
            <a:ext cx="3822621" cy="22860"/>
          </a:xfrm>
          <a:prstGeom prst="rect">
            <a:avLst/>
          </a:prstGeom>
          <a:solidFill>
            <a:srgbClr val="1B5F39"/>
          </a:solidFill>
          <a:ln/>
        </p:spPr>
        <p:txBody>
          <a:bodyPr/>
          <a:lstStyle/>
          <a:p>
            <a:endParaRPr lang="fr-FR"/>
          </a:p>
        </p:txBody>
      </p:sp>
      <p:sp>
        <p:nvSpPr>
          <p:cNvPr id="11" name="Text 8"/>
          <p:cNvSpPr/>
          <p:nvPr/>
        </p:nvSpPr>
        <p:spPr>
          <a:xfrm>
            <a:off x="4665583" y="2745700"/>
            <a:ext cx="2342317" cy="292656"/>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Bibliothèques Clés</a:t>
            </a:r>
            <a:endParaRPr lang="en-US" sz="1800" dirty="0"/>
          </a:p>
        </p:txBody>
      </p:sp>
      <p:sp>
        <p:nvSpPr>
          <p:cNvPr id="12" name="Text 9"/>
          <p:cNvSpPr/>
          <p:nvPr/>
        </p:nvSpPr>
        <p:spPr>
          <a:xfrm>
            <a:off x="4665583" y="3150751"/>
            <a:ext cx="3822621" cy="9070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821"/>
                </a:solidFill>
                <a:latin typeface="Lora" pitchFamily="34" charset="0"/>
                <a:ea typeface="Lora" pitchFamily="34" charset="-122"/>
                <a:cs typeface="Lora" pitchFamily="34" charset="-120"/>
              </a:rPr>
              <a:t>Scikit-learn :</a:t>
            </a:r>
            <a:r>
              <a:rPr lang="en-US" sz="1450" dirty="0">
                <a:solidFill>
                  <a:srgbClr val="2C2821"/>
                </a:solidFill>
                <a:latin typeface="Lora" pitchFamily="34" charset="0"/>
                <a:ea typeface="Lora" pitchFamily="34" charset="-122"/>
                <a:cs typeface="Lora" pitchFamily="34" charset="-120"/>
              </a:rPr>
              <a:t> Pour l'implémentation du </a:t>
            </a:r>
            <a:r>
              <a:rPr lang="en-US" sz="1450" dirty="0">
                <a:solidFill>
                  <a:srgbClr val="2C2821"/>
                </a:solidFill>
                <a:highlight>
                  <a:srgbClr val="EFEEEB"/>
                </a:highlight>
                <a:latin typeface="Consolas" pitchFamily="34" charset="0"/>
                <a:ea typeface="Consolas" pitchFamily="34" charset="-122"/>
                <a:cs typeface="Consolas" pitchFamily="34" charset="-120"/>
              </a:rPr>
              <a:t>GaussianProcessRegressor</a:t>
            </a:r>
            <a:r>
              <a:rPr lang="en-US" sz="1450" dirty="0">
                <a:solidFill>
                  <a:srgbClr val="2C2821"/>
                </a:solidFill>
                <a:latin typeface="Lora" pitchFamily="34" charset="0"/>
                <a:ea typeface="Lora" pitchFamily="34" charset="-122"/>
                <a:cs typeface="Lora" pitchFamily="34" charset="-120"/>
              </a:rPr>
              <a:t> et la composition des noyaux.</a:t>
            </a:r>
            <a:endParaRPr lang="en-US" sz="1450" dirty="0"/>
          </a:p>
        </p:txBody>
      </p:sp>
      <p:sp>
        <p:nvSpPr>
          <p:cNvPr id="13" name="Text 10"/>
          <p:cNvSpPr/>
          <p:nvPr/>
        </p:nvSpPr>
        <p:spPr>
          <a:xfrm>
            <a:off x="4665583" y="4123253"/>
            <a:ext cx="3822621" cy="59959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821"/>
                </a:solidFill>
                <a:latin typeface="Lora" pitchFamily="34" charset="0"/>
                <a:ea typeface="Lora" pitchFamily="34" charset="-122"/>
                <a:cs typeface="Lora" pitchFamily="34" charset="-120"/>
              </a:rPr>
              <a:t>Numpy :</a:t>
            </a:r>
            <a:r>
              <a:rPr lang="en-US" sz="1450" dirty="0">
                <a:solidFill>
                  <a:srgbClr val="2C2821"/>
                </a:solidFill>
                <a:latin typeface="Lora" pitchFamily="34" charset="0"/>
                <a:ea typeface="Lora" pitchFamily="34" charset="-122"/>
                <a:cs typeface="Lora" pitchFamily="34" charset="-120"/>
              </a:rPr>
              <a:t> Essentiel pour les opérations de calcul matriciel haute performance.</a:t>
            </a:r>
            <a:endParaRPr lang="en-US" sz="1450" dirty="0"/>
          </a:p>
        </p:txBody>
      </p:sp>
      <p:sp>
        <p:nvSpPr>
          <p:cNvPr id="14" name="Text 11"/>
          <p:cNvSpPr/>
          <p:nvPr/>
        </p:nvSpPr>
        <p:spPr>
          <a:xfrm>
            <a:off x="4665583" y="4788337"/>
            <a:ext cx="3822621" cy="8993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821"/>
                </a:solidFill>
                <a:latin typeface="Lora" pitchFamily="34" charset="0"/>
                <a:ea typeface="Lora" pitchFamily="34" charset="-122"/>
                <a:cs typeface="Lora" pitchFamily="34" charset="-120"/>
              </a:rPr>
              <a:t>Matplotlib :</a:t>
            </a:r>
            <a:r>
              <a:rPr lang="en-US" sz="1450" dirty="0">
                <a:solidFill>
                  <a:srgbClr val="2C2821"/>
                </a:solidFill>
                <a:latin typeface="Lora" pitchFamily="34" charset="0"/>
                <a:ea typeface="Lora" pitchFamily="34" charset="-122"/>
                <a:cs typeface="Lora" pitchFamily="34" charset="-120"/>
              </a:rPr>
              <a:t> Utilisé pour la visualisation des prédictions et des tubes d'incertitude.</a:t>
            </a:r>
            <a:endParaRPr lang="en-US" sz="1450" dirty="0"/>
          </a:p>
        </p:txBody>
      </p:sp>
      <p:sp>
        <p:nvSpPr>
          <p:cNvPr id="15" name="Text 12"/>
          <p:cNvSpPr/>
          <p:nvPr/>
        </p:nvSpPr>
        <p:spPr>
          <a:xfrm>
            <a:off x="655796" y="6015514"/>
            <a:ext cx="187285" cy="234196"/>
          </a:xfrm>
          <a:prstGeom prst="rect">
            <a:avLst/>
          </a:prstGeom>
          <a:noFill/>
          <a:ln/>
        </p:spPr>
        <p:txBody>
          <a:bodyPr wrap="none" lIns="0" tIns="0" rIns="0" bIns="0" rtlCol="0" anchor="t"/>
          <a:lstStyle/>
          <a:p>
            <a:pPr marL="0" indent="0" algn="l">
              <a:lnSpc>
                <a:spcPts val="2350"/>
              </a:lnSpc>
              <a:buNone/>
            </a:pPr>
            <a:r>
              <a:rPr lang="en-US" sz="1450" dirty="0">
                <a:solidFill>
                  <a:srgbClr val="2C2821"/>
                </a:solidFill>
                <a:latin typeface="Alice Light" pitchFamily="34" charset="0"/>
                <a:ea typeface="Alice Light" pitchFamily="34" charset="-122"/>
                <a:cs typeface="Alice Light" pitchFamily="34" charset="-120"/>
              </a:rPr>
              <a:t>03</a:t>
            </a:r>
            <a:endParaRPr lang="en-US" sz="1450" dirty="0"/>
          </a:p>
        </p:txBody>
      </p:sp>
      <p:sp>
        <p:nvSpPr>
          <p:cNvPr id="16" name="Shape 13"/>
          <p:cNvSpPr/>
          <p:nvPr/>
        </p:nvSpPr>
        <p:spPr>
          <a:xfrm>
            <a:off x="655796" y="6311027"/>
            <a:ext cx="7832408" cy="22860"/>
          </a:xfrm>
          <a:prstGeom prst="rect">
            <a:avLst/>
          </a:prstGeom>
          <a:solidFill>
            <a:srgbClr val="1B5F39"/>
          </a:solidFill>
          <a:ln/>
        </p:spPr>
        <p:txBody>
          <a:bodyPr/>
          <a:lstStyle/>
          <a:p>
            <a:endParaRPr lang="fr-FR"/>
          </a:p>
        </p:txBody>
      </p:sp>
      <p:sp>
        <p:nvSpPr>
          <p:cNvPr id="17" name="Text 14"/>
          <p:cNvSpPr/>
          <p:nvPr/>
        </p:nvSpPr>
        <p:spPr>
          <a:xfrm>
            <a:off x="655796" y="6450330"/>
            <a:ext cx="2601278" cy="292656"/>
          </a:xfrm>
          <a:prstGeom prst="rect">
            <a:avLst/>
          </a:prstGeom>
          <a:noFill/>
          <a:ln/>
        </p:spPr>
        <p:txBody>
          <a:bodyPr wrap="none" lIns="0" tIns="0" rIns="0" bIns="0" rtlCol="0" anchor="t"/>
          <a:lstStyle/>
          <a:p>
            <a:pPr marL="0" indent="0" algn="l">
              <a:lnSpc>
                <a:spcPts val="2300"/>
              </a:lnSpc>
              <a:buNone/>
            </a:pPr>
            <a:r>
              <a:rPr lang="en-US" sz="1800" dirty="0">
                <a:solidFill>
                  <a:srgbClr val="2C2821"/>
                </a:solidFill>
                <a:latin typeface="Alice" pitchFamily="34" charset="0"/>
                <a:ea typeface="Alice" pitchFamily="34" charset="-122"/>
                <a:cs typeface="Alice" pitchFamily="34" charset="-120"/>
              </a:rPr>
              <a:t>Algorithme Fondamental</a:t>
            </a:r>
            <a:endParaRPr lang="en-US" sz="1800" dirty="0"/>
          </a:p>
        </p:txBody>
      </p:sp>
      <p:sp>
        <p:nvSpPr>
          <p:cNvPr id="18" name="Text 15"/>
          <p:cNvSpPr/>
          <p:nvPr/>
        </p:nvSpPr>
        <p:spPr>
          <a:xfrm>
            <a:off x="655796" y="6855381"/>
            <a:ext cx="7832408" cy="599599"/>
          </a:xfrm>
          <a:prstGeom prst="rect">
            <a:avLst/>
          </a:prstGeom>
          <a:noFill/>
          <a:ln/>
        </p:spPr>
        <p:txBody>
          <a:bodyPr wrap="square" lIns="0" tIns="0" rIns="0" bIns="0" rtlCol="0" anchor="t"/>
          <a:lstStyle/>
          <a:p>
            <a:pPr marL="0" indent="0" algn="l">
              <a:lnSpc>
                <a:spcPts val="2350"/>
              </a:lnSpc>
              <a:buNone/>
            </a:pPr>
            <a:r>
              <a:rPr lang="en-US" sz="1450" dirty="0">
                <a:solidFill>
                  <a:srgbClr val="2C2821"/>
                </a:solidFill>
                <a:latin typeface="Lora" pitchFamily="34" charset="0"/>
                <a:ea typeface="Lora" pitchFamily="34" charset="-122"/>
                <a:cs typeface="Lora" pitchFamily="34" charset="-120"/>
              </a:rPr>
              <a:t>L'optimisation des hyperparamètres du noyau est réalisée via la maximisation de la Log-Marginal-Likelihood (LML), une étape cruciale pour l'ajustement du modèle.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540" y="924639"/>
            <a:ext cx="5279588" cy="659844"/>
          </a:xfrm>
          <a:prstGeom prst="rect">
            <a:avLst/>
          </a:prstGeom>
          <a:noFill/>
          <a:ln/>
        </p:spPr>
        <p:txBody>
          <a:bodyPr wrap="none" lIns="0" tIns="0" rIns="0" bIns="0" rtlCol="0" anchor="t"/>
          <a:lstStyle/>
          <a:p>
            <a:pPr marL="0" indent="0" algn="l">
              <a:lnSpc>
                <a:spcPts val="5150"/>
              </a:lnSpc>
              <a:buNone/>
            </a:pPr>
            <a:r>
              <a:rPr lang="en-US" sz="4150" dirty="0">
                <a:solidFill>
                  <a:srgbClr val="233E32"/>
                </a:solidFill>
                <a:latin typeface="Alice" pitchFamily="34" charset="0"/>
                <a:ea typeface="Alice" pitchFamily="34" charset="-122"/>
                <a:cs typeface="Alice" pitchFamily="34" charset="-120"/>
              </a:rPr>
              <a:t>Analyse des Résultats</a:t>
            </a:r>
            <a:endParaRPr lang="en-US" sz="4150" dirty="0"/>
          </a:p>
        </p:txBody>
      </p:sp>
      <p:sp>
        <p:nvSpPr>
          <p:cNvPr id="4" name="Text 1"/>
          <p:cNvSpPr/>
          <p:nvPr/>
        </p:nvSpPr>
        <p:spPr>
          <a:xfrm>
            <a:off x="6225540" y="1901190"/>
            <a:ext cx="7665720" cy="675799"/>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L'interprétation des graphiques d'un Processus Gaussien révèle clairement sa capacité à quantifier l'incertitude, notamment en l'absence de données.</a:t>
            </a:r>
            <a:endParaRPr lang="en-US" sz="1650" dirty="0"/>
          </a:p>
        </p:txBody>
      </p:sp>
      <p:sp>
        <p:nvSpPr>
          <p:cNvPr id="5" name="Text 2"/>
          <p:cNvSpPr/>
          <p:nvPr/>
        </p:nvSpPr>
        <p:spPr>
          <a:xfrm>
            <a:off x="6225540" y="3025616"/>
            <a:ext cx="3575328" cy="805577"/>
          </a:xfrm>
          <a:prstGeom prst="rect">
            <a:avLst/>
          </a:prstGeom>
          <a:noFill/>
          <a:ln/>
        </p:spPr>
        <p:txBody>
          <a:bodyPr wrap="square" lIns="0" tIns="0" rIns="0" bIns="0" rtlCol="0" anchor="t"/>
          <a:lstStyle/>
          <a:p>
            <a:pPr marL="0" indent="0" algn="l">
              <a:lnSpc>
                <a:spcPts val="3100"/>
              </a:lnSpc>
              <a:buNone/>
            </a:pPr>
            <a:r>
              <a:rPr lang="en-US" sz="2450" dirty="0">
                <a:solidFill>
                  <a:srgbClr val="233E32"/>
                </a:solidFill>
                <a:latin typeface="Alice" pitchFamily="34" charset="0"/>
                <a:ea typeface="Alice" pitchFamily="34" charset="-122"/>
                <a:cs typeface="Alice" pitchFamily="34" charset="-120"/>
              </a:rPr>
              <a:t>Zone de Certitude (</a:t>
            </a:r>
            <a:r>
              <a:rPr lang="en-US" sz="2450" i="1" dirty="0">
                <a:solidFill>
                  <a:srgbClr val="233E32"/>
                </a:solidFill>
                <a:latin typeface="Alice" pitchFamily="34" charset="0"/>
                <a:ea typeface="Alice" pitchFamily="34" charset="-122"/>
                <a:cs typeface="Alice" pitchFamily="34" charset="-120"/>
              </a:rPr>
              <a:t>0 &lt; x &lt; 10</a:t>
            </a:r>
            <a:r>
              <a:rPr lang="en-US" sz="2450" dirty="0">
                <a:solidFill>
                  <a:srgbClr val="233E32"/>
                </a:solidFill>
                <a:latin typeface="Alice" pitchFamily="34" charset="0"/>
                <a:ea typeface="Alice" pitchFamily="34" charset="-122"/>
                <a:cs typeface="Alice" pitchFamily="34" charset="-120"/>
              </a:rPr>
              <a:t>)</a:t>
            </a:r>
            <a:endParaRPr lang="en-US" sz="2450" dirty="0"/>
          </a:p>
        </p:txBody>
      </p:sp>
      <p:sp>
        <p:nvSpPr>
          <p:cNvPr id="6" name="Text 3"/>
          <p:cNvSpPr/>
          <p:nvPr/>
        </p:nvSpPr>
        <p:spPr>
          <a:xfrm>
            <a:off x="6225540" y="4042291"/>
            <a:ext cx="3575328" cy="101369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Le modèle s'ajuste parfaitement aux données d'entraînement (points noirs).</a:t>
            </a:r>
            <a:endParaRPr lang="en-US" sz="1650" dirty="0"/>
          </a:p>
        </p:txBody>
      </p:sp>
      <p:sp>
        <p:nvSpPr>
          <p:cNvPr id="7" name="Text 4"/>
          <p:cNvSpPr/>
          <p:nvPr/>
        </p:nvSpPr>
        <p:spPr>
          <a:xfrm>
            <a:off x="6225540" y="5129808"/>
            <a:ext cx="3575328" cy="135159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L'intervalle de confiance (zone bleue) est très étroit, indiquant une haute fiabilité des prédictions.</a:t>
            </a:r>
            <a:endParaRPr lang="en-US" sz="1650" dirty="0"/>
          </a:p>
        </p:txBody>
      </p:sp>
      <p:sp>
        <p:nvSpPr>
          <p:cNvPr id="8" name="Text 5"/>
          <p:cNvSpPr/>
          <p:nvPr/>
        </p:nvSpPr>
        <p:spPr>
          <a:xfrm>
            <a:off x="6225540" y="6555224"/>
            <a:ext cx="3575328" cy="67579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Le modèle est "sûr de lui" car il a observé ces données.</a:t>
            </a:r>
            <a:endParaRPr lang="en-US" sz="1650" dirty="0"/>
          </a:p>
        </p:txBody>
      </p:sp>
      <p:sp>
        <p:nvSpPr>
          <p:cNvPr id="9" name="Text 6"/>
          <p:cNvSpPr/>
          <p:nvPr/>
        </p:nvSpPr>
        <p:spPr>
          <a:xfrm>
            <a:off x="10323552" y="3025616"/>
            <a:ext cx="3575328" cy="805577"/>
          </a:xfrm>
          <a:prstGeom prst="rect">
            <a:avLst/>
          </a:prstGeom>
          <a:noFill/>
          <a:ln/>
        </p:spPr>
        <p:txBody>
          <a:bodyPr wrap="square" lIns="0" tIns="0" rIns="0" bIns="0" rtlCol="0" anchor="t"/>
          <a:lstStyle/>
          <a:p>
            <a:pPr marL="0" indent="0" algn="l">
              <a:lnSpc>
                <a:spcPts val="3100"/>
              </a:lnSpc>
              <a:buNone/>
            </a:pPr>
            <a:r>
              <a:rPr lang="en-US" sz="2450" dirty="0">
                <a:solidFill>
                  <a:srgbClr val="233E32"/>
                </a:solidFill>
                <a:latin typeface="Alice" pitchFamily="34" charset="0"/>
                <a:ea typeface="Alice" pitchFamily="34" charset="-122"/>
                <a:cs typeface="Alice" pitchFamily="34" charset="-120"/>
              </a:rPr>
              <a:t>Zone d'Incertitude (</a:t>
            </a:r>
            <a:r>
              <a:rPr lang="en-US" sz="2450" i="1" dirty="0">
                <a:solidFill>
                  <a:srgbClr val="233E32"/>
                </a:solidFill>
                <a:latin typeface="Alice" pitchFamily="34" charset="0"/>
                <a:ea typeface="Alice" pitchFamily="34" charset="-122"/>
                <a:cs typeface="Alice" pitchFamily="34" charset="-120"/>
              </a:rPr>
              <a:t>x &gt; 10</a:t>
            </a:r>
            <a:r>
              <a:rPr lang="en-US" sz="2450" dirty="0">
                <a:solidFill>
                  <a:srgbClr val="233E32"/>
                </a:solidFill>
                <a:latin typeface="Alice" pitchFamily="34" charset="0"/>
                <a:ea typeface="Alice" pitchFamily="34" charset="-122"/>
                <a:cs typeface="Alice" pitchFamily="34" charset="-120"/>
              </a:rPr>
              <a:t>)</a:t>
            </a:r>
            <a:endParaRPr lang="en-US" sz="2450" dirty="0"/>
          </a:p>
        </p:txBody>
      </p:sp>
      <p:sp>
        <p:nvSpPr>
          <p:cNvPr id="10" name="Text 7"/>
          <p:cNvSpPr/>
          <p:nvPr/>
        </p:nvSpPr>
        <p:spPr>
          <a:xfrm>
            <a:off x="10323552" y="4042291"/>
            <a:ext cx="3575328" cy="101369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Absence totale de données d'entraînement dans cette région.</a:t>
            </a:r>
            <a:endParaRPr lang="en-US" sz="1650" dirty="0"/>
          </a:p>
        </p:txBody>
      </p:sp>
      <p:sp>
        <p:nvSpPr>
          <p:cNvPr id="11" name="Text 8"/>
          <p:cNvSpPr/>
          <p:nvPr/>
        </p:nvSpPr>
        <p:spPr>
          <a:xfrm>
            <a:off x="10323552" y="5129808"/>
            <a:ext cx="3575328" cy="101369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Le tube bleu d'incertitude "explose" et s'élargit considérablement.</a:t>
            </a:r>
            <a:endParaRPr lang="en-US" sz="1650" dirty="0"/>
          </a:p>
        </p:txBody>
      </p:sp>
      <p:sp>
        <p:nvSpPr>
          <p:cNvPr id="12" name="Text 9"/>
          <p:cNvSpPr/>
          <p:nvPr/>
        </p:nvSpPr>
        <p:spPr>
          <a:xfrm>
            <a:off x="10323552" y="6217325"/>
            <a:ext cx="3575328" cy="101369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821"/>
                </a:solidFill>
                <a:latin typeface="Lora" pitchFamily="34" charset="0"/>
                <a:ea typeface="Lora" pitchFamily="34" charset="-122"/>
                <a:cs typeface="Lora" pitchFamily="34" charset="-120"/>
              </a:rPr>
              <a:t>Le modèle signale visuellement qu'il ne peut plus prédire avec fiabilité, révélant son ignorance.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3996"/>
          </a:xfrm>
          <a:prstGeom prst="rect">
            <a:avLst/>
          </a:prstGeom>
        </p:spPr>
      </p:pic>
      <p:sp>
        <p:nvSpPr>
          <p:cNvPr id="3" name="Text 0"/>
          <p:cNvSpPr/>
          <p:nvPr/>
        </p:nvSpPr>
        <p:spPr>
          <a:xfrm>
            <a:off x="684252" y="3136225"/>
            <a:ext cx="9148763" cy="611029"/>
          </a:xfrm>
          <a:prstGeom prst="rect">
            <a:avLst/>
          </a:prstGeom>
          <a:noFill/>
          <a:ln/>
        </p:spPr>
        <p:txBody>
          <a:bodyPr wrap="none" lIns="0" tIns="0" rIns="0" bIns="0" rtlCol="0" anchor="t"/>
          <a:lstStyle/>
          <a:p>
            <a:pPr marL="0" indent="0" algn="l">
              <a:lnSpc>
                <a:spcPts val="4800"/>
              </a:lnSpc>
              <a:buNone/>
            </a:pPr>
            <a:r>
              <a:rPr lang="en-US" sz="3800" dirty="0">
                <a:solidFill>
                  <a:srgbClr val="233E32"/>
                </a:solidFill>
                <a:latin typeface="Alice" pitchFamily="34" charset="0"/>
                <a:ea typeface="Alice" pitchFamily="34" charset="-122"/>
                <a:cs typeface="Alice" pitchFamily="34" charset="-120"/>
              </a:rPr>
              <a:t>Cas d'Usage Réels : Pourquoi c'est Critique</a:t>
            </a:r>
            <a:endParaRPr lang="en-US" sz="3800" dirty="0"/>
          </a:p>
        </p:txBody>
      </p:sp>
      <p:sp>
        <p:nvSpPr>
          <p:cNvPr id="4" name="Text 1"/>
          <p:cNvSpPr/>
          <p:nvPr/>
        </p:nvSpPr>
        <p:spPr>
          <a:xfrm>
            <a:off x="684252" y="4040505"/>
            <a:ext cx="13261896" cy="625554"/>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La quantification d'incertitude par les Processus Gaussiens est fondamentale pour des applications où la fiabilité et la sécurité sont primordiales, transformant l'IA en un outil plus responsable.</a:t>
            </a:r>
            <a:endParaRPr lang="en-US" sz="1500" dirty="0"/>
          </a:p>
        </p:txBody>
      </p:sp>
      <p:sp>
        <p:nvSpPr>
          <p:cNvPr id="5" name="Shape 2"/>
          <p:cNvSpPr/>
          <p:nvPr/>
        </p:nvSpPr>
        <p:spPr>
          <a:xfrm>
            <a:off x="684252" y="4885968"/>
            <a:ext cx="4290298" cy="586502"/>
          </a:xfrm>
          <a:prstGeom prst="roundRect">
            <a:avLst>
              <a:gd name="adj" fmla="val 480067"/>
            </a:avLst>
          </a:prstGeom>
          <a:solidFill>
            <a:srgbClr val="F0EDE6"/>
          </a:solidFill>
          <a:ln/>
        </p:spPr>
        <p:txBody>
          <a:bodyPr/>
          <a:lstStyle/>
          <a:p>
            <a:endParaRPr lang="fr-FR"/>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2716" y="5032534"/>
            <a:ext cx="293251" cy="293251"/>
          </a:xfrm>
          <a:prstGeom prst="rect">
            <a:avLst/>
          </a:prstGeom>
        </p:spPr>
      </p:pic>
      <p:sp>
        <p:nvSpPr>
          <p:cNvPr id="7" name="Text 3"/>
          <p:cNvSpPr/>
          <p:nvPr/>
        </p:nvSpPr>
        <p:spPr>
          <a:xfrm>
            <a:off x="879753" y="5667970"/>
            <a:ext cx="2443996" cy="305514"/>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Médecine</a:t>
            </a:r>
            <a:endParaRPr lang="en-US" sz="1900" dirty="0"/>
          </a:p>
        </p:txBody>
      </p:sp>
      <p:sp>
        <p:nvSpPr>
          <p:cNvPr id="8" name="Text 4"/>
          <p:cNvSpPr/>
          <p:nvPr/>
        </p:nvSpPr>
        <p:spPr>
          <a:xfrm>
            <a:off x="879753" y="6090761"/>
            <a:ext cx="3899297" cy="1251109"/>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Ne pas diagnostiquer automatiquement si l'incertitude est trop élevée, mais plutôt demander un avis humain. Minimiser les erreurs médicales potentielles.</a:t>
            </a:r>
            <a:endParaRPr lang="en-US" sz="1500" dirty="0"/>
          </a:p>
        </p:txBody>
      </p:sp>
      <p:sp>
        <p:nvSpPr>
          <p:cNvPr id="9" name="Shape 5"/>
          <p:cNvSpPr/>
          <p:nvPr/>
        </p:nvSpPr>
        <p:spPr>
          <a:xfrm>
            <a:off x="5170051" y="4885968"/>
            <a:ext cx="4290298" cy="586502"/>
          </a:xfrm>
          <a:prstGeom prst="roundRect">
            <a:avLst>
              <a:gd name="adj" fmla="val 480067"/>
            </a:avLst>
          </a:prstGeom>
          <a:solidFill>
            <a:srgbClr val="F0EDE6"/>
          </a:solidFill>
          <a:ln/>
        </p:spPr>
        <p:txBody>
          <a:bodyPr/>
          <a:lstStyle/>
          <a:p>
            <a:endParaRPr lang="fr-FR"/>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8515" y="5032534"/>
            <a:ext cx="293251" cy="293251"/>
          </a:xfrm>
          <a:prstGeom prst="rect">
            <a:avLst/>
          </a:prstGeom>
        </p:spPr>
      </p:pic>
      <p:sp>
        <p:nvSpPr>
          <p:cNvPr id="11" name="Text 6"/>
          <p:cNvSpPr/>
          <p:nvPr/>
        </p:nvSpPr>
        <p:spPr>
          <a:xfrm>
            <a:off x="5365552" y="5667970"/>
            <a:ext cx="2443996" cy="305514"/>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Finance</a:t>
            </a:r>
            <a:endParaRPr lang="en-US" sz="1900" dirty="0"/>
          </a:p>
        </p:txBody>
      </p:sp>
      <p:sp>
        <p:nvSpPr>
          <p:cNvPr id="12" name="Text 7"/>
          <p:cNvSpPr/>
          <p:nvPr/>
        </p:nvSpPr>
        <p:spPr>
          <a:xfrm>
            <a:off x="5365552" y="6090761"/>
            <a:ext cx="3899297" cy="1251109"/>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Estimer la volatilité (le risque) en complément du prix futur d'un actif. Permet des décisions d'investissement plus éclairées.</a:t>
            </a:r>
            <a:endParaRPr lang="en-US" sz="1500" dirty="0"/>
          </a:p>
        </p:txBody>
      </p:sp>
      <p:sp>
        <p:nvSpPr>
          <p:cNvPr id="13" name="Shape 8"/>
          <p:cNvSpPr/>
          <p:nvPr/>
        </p:nvSpPr>
        <p:spPr>
          <a:xfrm>
            <a:off x="9655850" y="4885968"/>
            <a:ext cx="4290298" cy="586502"/>
          </a:xfrm>
          <a:prstGeom prst="roundRect">
            <a:avLst>
              <a:gd name="adj" fmla="val 480067"/>
            </a:avLst>
          </a:prstGeom>
          <a:solidFill>
            <a:srgbClr val="F0EDE6"/>
          </a:solidFill>
          <a:ln/>
        </p:spPr>
        <p:txBody>
          <a:bodyPr/>
          <a:lstStyle/>
          <a:p>
            <a:endParaRPr lang="fr-FR"/>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54314" y="5032534"/>
            <a:ext cx="293251" cy="293251"/>
          </a:xfrm>
          <a:prstGeom prst="rect">
            <a:avLst/>
          </a:prstGeom>
        </p:spPr>
      </p:pic>
      <p:sp>
        <p:nvSpPr>
          <p:cNvPr id="15" name="Text 9"/>
          <p:cNvSpPr/>
          <p:nvPr/>
        </p:nvSpPr>
        <p:spPr>
          <a:xfrm>
            <a:off x="9851350" y="5667970"/>
            <a:ext cx="2443996" cy="305514"/>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Robotique</a:t>
            </a:r>
            <a:endParaRPr lang="en-US" sz="1900" dirty="0"/>
          </a:p>
        </p:txBody>
      </p:sp>
      <p:sp>
        <p:nvSpPr>
          <p:cNvPr id="16" name="Text 10"/>
          <p:cNvSpPr/>
          <p:nvPr/>
        </p:nvSpPr>
        <p:spPr>
          <a:xfrm>
            <a:off x="9851350" y="6090761"/>
            <a:ext cx="3899297" cy="1251109"/>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Planification de trajectoire sûre pour les robots, en évitant les zones inconnues ou dangereuses de l'environnement, garantissant la sécurité opérationnelle.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6519" y="571500"/>
            <a:ext cx="6211848" cy="648653"/>
          </a:xfrm>
          <a:prstGeom prst="rect">
            <a:avLst/>
          </a:prstGeom>
          <a:noFill/>
          <a:ln/>
        </p:spPr>
        <p:txBody>
          <a:bodyPr wrap="none" lIns="0" tIns="0" rIns="0" bIns="0" rtlCol="0" anchor="t"/>
          <a:lstStyle/>
          <a:p>
            <a:pPr marL="0" indent="0" algn="l">
              <a:lnSpc>
                <a:spcPts val="5100"/>
              </a:lnSpc>
              <a:buNone/>
            </a:pPr>
            <a:r>
              <a:rPr lang="en-US" sz="4050" dirty="0">
                <a:solidFill>
                  <a:srgbClr val="233E32"/>
                </a:solidFill>
                <a:latin typeface="Alice" pitchFamily="34" charset="0"/>
                <a:ea typeface="Alice" pitchFamily="34" charset="-122"/>
                <a:cs typeface="Alice" pitchFamily="34" charset="-120"/>
              </a:rPr>
              <a:t>Conclusion &amp; Perspectives</a:t>
            </a:r>
            <a:endParaRPr lang="en-US" sz="4050" dirty="0"/>
          </a:p>
        </p:txBody>
      </p:sp>
      <p:sp>
        <p:nvSpPr>
          <p:cNvPr id="3" name="Text 1"/>
          <p:cNvSpPr/>
          <p:nvPr/>
        </p:nvSpPr>
        <p:spPr>
          <a:xfrm>
            <a:off x="726519" y="1635323"/>
            <a:ext cx="13177361" cy="664369"/>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Ce projet démontre avec succès la capacité des Processus Gaussiens à fournir des prédictions fiables et une quantification transparente de l'incertitude.</a:t>
            </a:r>
            <a:endParaRPr lang="en-US" sz="1600" dirty="0"/>
          </a:p>
        </p:txBody>
      </p:sp>
      <p:sp>
        <p:nvSpPr>
          <p:cNvPr id="4" name="Shape 2"/>
          <p:cNvSpPr/>
          <p:nvPr/>
        </p:nvSpPr>
        <p:spPr>
          <a:xfrm>
            <a:off x="726519" y="2533174"/>
            <a:ext cx="2196108" cy="1528405"/>
          </a:xfrm>
          <a:prstGeom prst="roundRect">
            <a:avLst>
              <a:gd name="adj" fmla="val 2037"/>
            </a:avLst>
          </a:prstGeom>
          <a:solidFill>
            <a:srgbClr val="F0EDE6"/>
          </a:solidFill>
          <a:ln/>
        </p:spPr>
        <p:txBody>
          <a:bodyPr/>
          <a:lstStyle/>
          <a:p>
            <a:endParaRPr lang="fr-F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543" y="3151346"/>
            <a:ext cx="291941" cy="291941"/>
          </a:xfrm>
          <a:prstGeom prst="rect">
            <a:avLst/>
          </a:prstGeom>
        </p:spPr>
      </p:pic>
      <p:sp>
        <p:nvSpPr>
          <p:cNvPr id="6" name="Text 3"/>
          <p:cNvSpPr/>
          <p:nvPr/>
        </p:nvSpPr>
        <p:spPr>
          <a:xfrm>
            <a:off x="3130153" y="2740700"/>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2C2821"/>
                </a:solidFill>
                <a:latin typeface="Alice" pitchFamily="34" charset="0"/>
                <a:ea typeface="Alice" pitchFamily="34" charset="-122"/>
                <a:cs typeface="Alice" pitchFamily="34" charset="-120"/>
              </a:rPr>
              <a:t>Réussite Majeure</a:t>
            </a:r>
            <a:endParaRPr lang="en-US" sz="2000" dirty="0"/>
          </a:p>
        </p:txBody>
      </p:sp>
      <p:sp>
        <p:nvSpPr>
          <p:cNvPr id="7" name="Text 4"/>
          <p:cNvSpPr/>
          <p:nvPr/>
        </p:nvSpPr>
        <p:spPr>
          <a:xfrm>
            <a:off x="3130153" y="3189684"/>
            <a:ext cx="10566202" cy="664369"/>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Développement d'un modèle capable de distinguer le signal du bruit et de quantifier son ignorance de manière robuste.</a:t>
            </a:r>
            <a:endParaRPr lang="en-US" sz="1600" dirty="0"/>
          </a:p>
        </p:txBody>
      </p:sp>
      <p:sp>
        <p:nvSpPr>
          <p:cNvPr id="8" name="Shape 5"/>
          <p:cNvSpPr/>
          <p:nvPr/>
        </p:nvSpPr>
        <p:spPr>
          <a:xfrm>
            <a:off x="3026331" y="4052054"/>
            <a:ext cx="10773847" cy="11430"/>
          </a:xfrm>
          <a:prstGeom prst="roundRect">
            <a:avLst>
              <a:gd name="adj" fmla="val 272448"/>
            </a:avLst>
          </a:prstGeom>
          <a:solidFill>
            <a:srgbClr val="D6D3CC"/>
          </a:solidFill>
          <a:ln/>
        </p:spPr>
        <p:txBody>
          <a:bodyPr/>
          <a:lstStyle/>
          <a:p>
            <a:endParaRPr lang="fr-FR"/>
          </a:p>
        </p:txBody>
      </p:sp>
      <p:sp>
        <p:nvSpPr>
          <p:cNvPr id="9" name="Shape 6"/>
          <p:cNvSpPr/>
          <p:nvPr/>
        </p:nvSpPr>
        <p:spPr>
          <a:xfrm>
            <a:off x="726519" y="4165283"/>
            <a:ext cx="4392335" cy="1528405"/>
          </a:xfrm>
          <a:prstGeom prst="roundRect">
            <a:avLst>
              <a:gd name="adj" fmla="val 2037"/>
            </a:avLst>
          </a:prstGeom>
          <a:solidFill>
            <a:srgbClr val="F0EDE6"/>
          </a:solidFill>
          <a:ln/>
        </p:spPr>
        <p:txBody>
          <a:bodyPr/>
          <a:lstStyle/>
          <a:p>
            <a:endParaRPr lang="fr-FR"/>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657" y="4783455"/>
            <a:ext cx="291941" cy="291941"/>
          </a:xfrm>
          <a:prstGeom prst="rect">
            <a:avLst/>
          </a:prstGeom>
        </p:spPr>
      </p:pic>
      <p:sp>
        <p:nvSpPr>
          <p:cNvPr id="11" name="Text 7"/>
          <p:cNvSpPr/>
          <p:nvPr/>
        </p:nvSpPr>
        <p:spPr>
          <a:xfrm>
            <a:off x="5326380" y="4372808"/>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2C2821"/>
                </a:solidFill>
                <a:latin typeface="Alice" pitchFamily="34" charset="0"/>
                <a:ea typeface="Alice" pitchFamily="34" charset="-122"/>
                <a:cs typeface="Alice" pitchFamily="34" charset="-120"/>
              </a:rPr>
              <a:t>Livrables Clairs</a:t>
            </a:r>
            <a:endParaRPr lang="en-US" sz="2000" dirty="0"/>
          </a:p>
        </p:txBody>
      </p:sp>
      <p:sp>
        <p:nvSpPr>
          <p:cNvPr id="12" name="Text 8"/>
          <p:cNvSpPr/>
          <p:nvPr/>
        </p:nvSpPr>
        <p:spPr>
          <a:xfrm>
            <a:off x="5326380" y="4821793"/>
            <a:ext cx="8369975" cy="664369"/>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Code fonctionnel et bien documenté, accompagné de graphiques probants et d'une justification théorique approfondie des choix techniques.</a:t>
            </a:r>
            <a:endParaRPr lang="en-US" sz="1600" dirty="0"/>
          </a:p>
        </p:txBody>
      </p:sp>
      <p:sp>
        <p:nvSpPr>
          <p:cNvPr id="13" name="Shape 9"/>
          <p:cNvSpPr/>
          <p:nvPr/>
        </p:nvSpPr>
        <p:spPr>
          <a:xfrm>
            <a:off x="5222558" y="5684163"/>
            <a:ext cx="8577620" cy="11430"/>
          </a:xfrm>
          <a:prstGeom prst="roundRect">
            <a:avLst>
              <a:gd name="adj" fmla="val 272448"/>
            </a:avLst>
          </a:prstGeom>
          <a:solidFill>
            <a:srgbClr val="D6D3CC"/>
          </a:solidFill>
          <a:ln/>
        </p:spPr>
        <p:txBody>
          <a:bodyPr/>
          <a:lstStyle/>
          <a:p>
            <a:endParaRPr lang="fr-FR"/>
          </a:p>
        </p:txBody>
      </p:sp>
      <p:sp>
        <p:nvSpPr>
          <p:cNvPr id="14" name="Shape 10"/>
          <p:cNvSpPr/>
          <p:nvPr/>
        </p:nvSpPr>
        <p:spPr>
          <a:xfrm>
            <a:off x="726519" y="5797391"/>
            <a:ext cx="6588681" cy="1860590"/>
          </a:xfrm>
          <a:prstGeom prst="roundRect">
            <a:avLst>
              <a:gd name="adj" fmla="val 1674"/>
            </a:avLst>
          </a:prstGeom>
          <a:solidFill>
            <a:srgbClr val="F0EDE6"/>
          </a:solidFill>
          <a:ln/>
        </p:spPr>
        <p:txBody>
          <a:bodyPr/>
          <a:lstStyle/>
          <a:p>
            <a:endParaRPr lang="fr-FR"/>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4889" y="6581656"/>
            <a:ext cx="291941" cy="291941"/>
          </a:xfrm>
          <a:prstGeom prst="rect">
            <a:avLst/>
          </a:prstGeom>
        </p:spPr>
      </p:pic>
      <p:sp>
        <p:nvSpPr>
          <p:cNvPr id="16" name="Text 11"/>
          <p:cNvSpPr/>
          <p:nvPr/>
        </p:nvSpPr>
        <p:spPr>
          <a:xfrm>
            <a:off x="7522726" y="6004917"/>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2C2821"/>
                </a:solidFill>
                <a:latin typeface="Alice" pitchFamily="34" charset="0"/>
                <a:ea typeface="Alice" pitchFamily="34" charset="-122"/>
                <a:cs typeface="Alice" pitchFamily="34" charset="-120"/>
              </a:rPr>
              <a:t>Prochaine Étape</a:t>
            </a:r>
            <a:endParaRPr lang="en-US" sz="2000" dirty="0"/>
          </a:p>
        </p:txBody>
      </p:sp>
      <p:sp>
        <p:nvSpPr>
          <p:cNvPr id="17" name="Text 12"/>
          <p:cNvSpPr/>
          <p:nvPr/>
        </p:nvSpPr>
        <p:spPr>
          <a:xfrm>
            <a:off x="7522726" y="6453902"/>
            <a:ext cx="6173629" cy="996553"/>
          </a:xfrm>
          <a:prstGeom prst="rect">
            <a:avLst/>
          </a:prstGeom>
          <a:noFill/>
          <a:ln/>
        </p:spPr>
        <p:txBody>
          <a:bodyPr wrap="square" lIns="0" tIns="0" rIns="0" bIns="0" rtlCol="0" anchor="t"/>
          <a:lstStyle/>
          <a:p>
            <a:pPr marL="0" indent="0" algn="l">
              <a:lnSpc>
                <a:spcPts val="2600"/>
              </a:lnSpc>
              <a:buNone/>
            </a:pPr>
            <a:r>
              <a:rPr lang="en-US" sz="1600" dirty="0">
                <a:solidFill>
                  <a:srgbClr val="2C2821"/>
                </a:solidFill>
                <a:latin typeface="Lora" pitchFamily="34" charset="0"/>
                <a:ea typeface="Lora" pitchFamily="34" charset="-122"/>
                <a:cs typeface="Lora" pitchFamily="34" charset="-120"/>
              </a:rPr>
              <a:t>Exploration des Processus Gaussiens clairsemés (Sparse GP) pour une montée en échelle efficace sur des datasets de plus grande taille.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1005</Words>
  <Application>Microsoft Office PowerPoint</Application>
  <PresentationFormat>Personnalisé</PresentationFormat>
  <Paragraphs>92</Paragraphs>
  <Slides>10</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Lora</vt:lpstr>
      <vt:lpstr>Alice Light</vt:lpstr>
      <vt:lpstr>Arial</vt:lpstr>
      <vt:lpstr>Alice</vt:lpstr>
      <vt:lpstr>Consolas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Alekseï Najmitdinov</dc:creator>
  <cp:lastModifiedBy>NAJMITDINOV Alekseï</cp:lastModifiedBy>
  <cp:revision>2</cp:revision>
  <dcterms:created xsi:type="dcterms:W3CDTF">2026-01-05T17:45:21Z</dcterms:created>
  <dcterms:modified xsi:type="dcterms:W3CDTF">2026-01-05T19:35:28Z</dcterms:modified>
</cp:coreProperties>
</file>